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Inter"/>
      <p:regular r:id="rId17"/>
      <p:bold r:id="rId18"/>
      <p:italic r:id="rId19"/>
      <p:boldItalic r:id="rId20"/>
    </p:embeddedFont>
    <p:embeddedFont>
      <p:font typeface="Open Sans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Inter-italic.fntdata"/><Relationship Id="rId6" Type="http://schemas.openxmlformats.org/officeDocument/2006/relationships/slide" Target="slides/slide1.xml"/><Relationship Id="rId18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jp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3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0.jp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3.jpg"/><Relationship Id="rId8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23.jpg"/><Relationship Id="rId7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14.jpg"/><Relationship Id="rId7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0" Type="http://schemas.openxmlformats.org/officeDocument/2006/relationships/image" Target="../media/image21.jpg"/><Relationship Id="rId9" Type="http://schemas.openxmlformats.org/officeDocument/2006/relationships/image" Target="../media/image26.jpg"/><Relationship Id="rId5" Type="http://schemas.openxmlformats.org/officeDocument/2006/relationships/image" Target="../media/image17.jpg"/><Relationship Id="rId6" Type="http://schemas.openxmlformats.org/officeDocument/2006/relationships/image" Target="../media/image15.jpg"/><Relationship Id="rId7" Type="http://schemas.openxmlformats.org/officeDocument/2006/relationships/image" Target="../media/image28.jpg"/><Relationship Id="rId8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3544502" y="-5038274"/>
            <a:ext cx="10076548" cy="10076548"/>
          </a:xfrm>
          <a:custGeom>
            <a:rect b="b" l="l" r="r" t="t"/>
            <a:pathLst>
              <a:path extrusionOk="0" h="10076548" w="10076548">
                <a:moveTo>
                  <a:pt x="0" y="0"/>
                </a:moveTo>
                <a:lnTo>
                  <a:pt x="10076548" y="0"/>
                </a:lnTo>
                <a:lnTo>
                  <a:pt x="10076548" y="10076548"/>
                </a:lnTo>
                <a:lnTo>
                  <a:pt x="0" y="10076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9144000" y="2829008"/>
            <a:ext cx="11637107" cy="11637107"/>
            <a:chOff x="0" y="0"/>
            <a:chExt cx="812800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97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-2294384" y="5143500"/>
            <a:ext cx="9814700" cy="9814700"/>
          </a:xfrm>
          <a:custGeom>
            <a:rect b="b" l="l" r="r" t="t"/>
            <a:pathLst>
              <a:path extrusionOk="0" h="9814700" w="9814700">
                <a:moveTo>
                  <a:pt x="0" y="0"/>
                </a:moveTo>
                <a:lnTo>
                  <a:pt x="9814701" y="0"/>
                </a:lnTo>
                <a:lnTo>
                  <a:pt x="9814701" y="9814700"/>
                </a:lnTo>
                <a:lnTo>
                  <a:pt x="0" y="9814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3"/>
          <p:cNvGrpSpPr/>
          <p:nvPr/>
        </p:nvGrpSpPr>
        <p:grpSpPr>
          <a:xfrm>
            <a:off x="1028700" y="8502900"/>
            <a:ext cx="12983237" cy="933965"/>
            <a:chOff x="0" y="-38100"/>
            <a:chExt cx="3419453" cy="245983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3419453" cy="207883"/>
            </a:xfrm>
            <a:custGeom>
              <a:rect b="b" l="l" r="r" t="t"/>
              <a:pathLst>
                <a:path extrusionOk="0" h="207883" w="3419453">
                  <a:moveTo>
                    <a:pt x="40548" y="0"/>
                  </a:moveTo>
                  <a:lnTo>
                    <a:pt x="3378904" y="0"/>
                  </a:lnTo>
                  <a:cubicBezTo>
                    <a:pt x="3401298" y="0"/>
                    <a:pt x="3419453" y="18154"/>
                    <a:pt x="3419453" y="40548"/>
                  </a:cubicBezTo>
                  <a:lnTo>
                    <a:pt x="3419453" y="167334"/>
                  </a:lnTo>
                  <a:cubicBezTo>
                    <a:pt x="3419453" y="189728"/>
                    <a:pt x="3401298" y="207883"/>
                    <a:pt x="3378904" y="207883"/>
                  </a:cubicBezTo>
                  <a:lnTo>
                    <a:pt x="40548" y="207883"/>
                  </a:lnTo>
                  <a:cubicBezTo>
                    <a:pt x="29794" y="207883"/>
                    <a:pt x="19481" y="203611"/>
                    <a:pt x="11876" y="196006"/>
                  </a:cubicBezTo>
                  <a:cubicBezTo>
                    <a:pt x="4272" y="188402"/>
                    <a:pt x="0" y="178088"/>
                    <a:pt x="0" y="167334"/>
                  </a:cubicBezTo>
                  <a:lnTo>
                    <a:pt x="0" y="40548"/>
                  </a:lnTo>
                  <a:cubicBezTo>
                    <a:pt x="0" y="29794"/>
                    <a:pt x="4272" y="19481"/>
                    <a:pt x="11876" y="11876"/>
                  </a:cubicBezTo>
                  <a:cubicBezTo>
                    <a:pt x="19481" y="4272"/>
                    <a:pt x="29794" y="0"/>
                    <a:pt x="40548" y="0"/>
                  </a:cubicBezTo>
                  <a:close/>
                </a:path>
              </a:pathLst>
            </a:custGeom>
            <a:solidFill>
              <a:srgbClr val="1597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-38100"/>
              <a:ext cx="3419452" cy="245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3"/>
          <p:cNvSpPr/>
          <p:nvPr/>
        </p:nvSpPr>
        <p:spPr>
          <a:xfrm>
            <a:off x="12000433" y="2064802"/>
            <a:ext cx="5258867" cy="8609332"/>
          </a:xfrm>
          <a:custGeom>
            <a:rect b="b" l="l" r="r" t="t"/>
            <a:pathLst>
              <a:path extrusionOk="0" h="8609332" w="5258867">
                <a:moveTo>
                  <a:pt x="0" y="0"/>
                </a:moveTo>
                <a:lnTo>
                  <a:pt x="5258867" y="0"/>
                </a:lnTo>
                <a:lnTo>
                  <a:pt x="5258867" y="8609332"/>
                </a:lnTo>
                <a:lnTo>
                  <a:pt x="0" y="8609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 rot="-825124">
            <a:off x="6933670" y="-1294060"/>
            <a:ext cx="4219191" cy="4196177"/>
          </a:xfrm>
          <a:custGeom>
            <a:rect b="b" l="l" r="r" t="t"/>
            <a:pathLst>
              <a:path extrusionOk="0" h="4196177" w="4219191">
                <a:moveTo>
                  <a:pt x="0" y="0"/>
                </a:moveTo>
                <a:lnTo>
                  <a:pt x="4219191" y="0"/>
                </a:lnTo>
                <a:lnTo>
                  <a:pt x="4219191" y="4196177"/>
                </a:lnTo>
                <a:lnTo>
                  <a:pt x="0" y="41961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0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1028700" y="1028700"/>
            <a:ext cx="1010009" cy="1004500"/>
          </a:xfrm>
          <a:custGeom>
            <a:rect b="b" l="l" r="r" t="t"/>
            <a:pathLst>
              <a:path extrusionOk="0" h="1004500" w="1010009">
                <a:moveTo>
                  <a:pt x="0" y="0"/>
                </a:moveTo>
                <a:lnTo>
                  <a:pt x="1010009" y="0"/>
                </a:lnTo>
                <a:lnTo>
                  <a:pt x="1010009" y="1004500"/>
                </a:lnTo>
                <a:lnTo>
                  <a:pt x="0" y="1004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799656" y="2177131"/>
            <a:ext cx="7200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MEDICAL CHATBOT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1447532" y="8781228"/>
            <a:ext cx="5047853" cy="468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Presented By  </a:t>
            </a:r>
            <a:r>
              <a:rPr lang="en-US" sz="2700">
                <a:solidFill>
                  <a:srgbClr val="FFFFFF"/>
                </a:solidFill>
                <a:latin typeface="Aharoni"/>
                <a:ea typeface="Aharoni"/>
                <a:cs typeface="Aharoni"/>
                <a:sym typeface="Aharoni"/>
              </a:rPr>
              <a:t>THE  TRIO’Q</a:t>
            </a:r>
            <a:endParaRPr/>
          </a:p>
        </p:txBody>
      </p:sp>
      <p:pic>
        <p:nvPicPr>
          <p:cNvPr descr="Blue gears with icons on them&#10;&#10;Description automatically generated" id="97" name="Google Shape;9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3884" y="5707472"/>
            <a:ext cx="5920116" cy="270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67475">
            <a:off x="7390157" y="-25108"/>
            <a:ext cx="6032510" cy="3536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>
            <a:off x="3452781" y="3619500"/>
            <a:ext cx="17503524" cy="17503524"/>
          </a:xfrm>
          <a:custGeom>
            <a:rect b="b" l="l" r="r" t="t"/>
            <a:pathLst>
              <a:path extrusionOk="0" h="17503524" w="17503524">
                <a:moveTo>
                  <a:pt x="0" y="0"/>
                </a:moveTo>
                <a:lnTo>
                  <a:pt x="17503524" y="0"/>
                </a:lnTo>
                <a:lnTo>
                  <a:pt x="17503524" y="17503524"/>
                </a:lnTo>
                <a:lnTo>
                  <a:pt x="0" y="17503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-3529031" y="-1714500"/>
            <a:ext cx="8812968" cy="8812968"/>
          </a:xfrm>
          <a:custGeom>
            <a:rect b="b" l="l" r="r" t="t"/>
            <a:pathLst>
              <a:path extrusionOk="0" h="8812968" w="8812968">
                <a:moveTo>
                  <a:pt x="0" y="0"/>
                </a:moveTo>
                <a:lnTo>
                  <a:pt x="8812968" y="0"/>
                </a:lnTo>
                <a:lnTo>
                  <a:pt x="8812968" y="8812967"/>
                </a:lnTo>
                <a:lnTo>
                  <a:pt x="0" y="8812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-2294384" y="5143500"/>
            <a:ext cx="9814700" cy="9814700"/>
          </a:xfrm>
          <a:custGeom>
            <a:rect b="b" l="l" r="r" t="t"/>
            <a:pathLst>
              <a:path extrusionOk="0" h="9814700" w="9814700">
                <a:moveTo>
                  <a:pt x="0" y="0"/>
                </a:moveTo>
                <a:lnTo>
                  <a:pt x="9814701" y="0"/>
                </a:lnTo>
                <a:lnTo>
                  <a:pt x="9814701" y="9814700"/>
                </a:lnTo>
                <a:lnTo>
                  <a:pt x="0" y="9814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71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88A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15816323" y="-924115"/>
            <a:ext cx="3400814" cy="3382264"/>
          </a:xfrm>
          <a:custGeom>
            <a:rect b="b" l="l" r="r" t="t"/>
            <a:pathLst>
              <a:path extrusionOk="0" h="3382264" w="3400814">
                <a:moveTo>
                  <a:pt x="0" y="0"/>
                </a:moveTo>
                <a:lnTo>
                  <a:pt x="3400814" y="0"/>
                </a:lnTo>
                <a:lnTo>
                  <a:pt x="3400814" y="3382264"/>
                </a:lnTo>
                <a:lnTo>
                  <a:pt x="0" y="3382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11301337" y="1559870"/>
            <a:ext cx="903206" cy="898279"/>
          </a:xfrm>
          <a:custGeom>
            <a:rect b="b" l="l" r="r" t="t"/>
            <a:pathLst>
              <a:path extrusionOk="0" h="898279" w="903206">
                <a:moveTo>
                  <a:pt x="0" y="0"/>
                </a:moveTo>
                <a:lnTo>
                  <a:pt x="903206" y="0"/>
                </a:lnTo>
                <a:lnTo>
                  <a:pt x="903206" y="898279"/>
                </a:lnTo>
                <a:lnTo>
                  <a:pt x="0" y="898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7664613" y="3535835"/>
            <a:ext cx="10472450" cy="5520706"/>
          </a:xfrm>
          <a:custGeom>
            <a:rect b="b" l="l" r="r" t="t"/>
            <a:pathLst>
              <a:path extrusionOk="0" h="5520706" w="10472450">
                <a:moveTo>
                  <a:pt x="0" y="0"/>
                </a:moveTo>
                <a:lnTo>
                  <a:pt x="10472450" y="0"/>
                </a:lnTo>
                <a:lnTo>
                  <a:pt x="10472450" y="5520706"/>
                </a:lnTo>
                <a:lnTo>
                  <a:pt x="0" y="5520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906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784082" y="1285625"/>
            <a:ext cx="7722893" cy="9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Group Members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-467984" y="2939692"/>
            <a:ext cx="57519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Kohina R.K. Bhande</a:t>
            </a:r>
            <a:endParaRPr b="1" sz="3600">
              <a:solidFill>
                <a:srgbClr val="0C88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5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C88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5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E23CSEU1626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323354" y="8394737"/>
            <a:ext cx="3129427" cy="1212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Jigyasa Patra</a:t>
            </a:r>
            <a:endParaRPr/>
          </a:p>
          <a:p>
            <a:pPr indent="0" lvl="0" marL="0" marR="0" rtl="0" algn="ctr">
              <a:lnSpc>
                <a:spcPct val="85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C88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5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E23CSEU1649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4288218" y="5676769"/>
            <a:ext cx="35937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Ishika Tanwar</a:t>
            </a:r>
            <a:endParaRPr/>
          </a:p>
          <a:p>
            <a:pPr indent="0" lvl="0" marL="0" marR="0" rtl="0" algn="ctr">
              <a:lnSpc>
                <a:spcPct val="85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C88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5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E23CSEU1636</a:t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624" y="4501758"/>
            <a:ext cx="4984700" cy="358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1661698" y="-3582957"/>
            <a:ext cx="9460268" cy="9460268"/>
          </a:xfrm>
          <a:custGeom>
            <a:rect b="b" l="l" r="r" t="t"/>
            <a:pathLst>
              <a:path extrusionOk="0" h="9460268" w="9460268">
                <a:moveTo>
                  <a:pt x="0" y="0"/>
                </a:moveTo>
                <a:lnTo>
                  <a:pt x="9460269" y="0"/>
                </a:lnTo>
                <a:lnTo>
                  <a:pt x="9460269" y="9460269"/>
                </a:lnTo>
                <a:lnTo>
                  <a:pt x="0" y="9460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-1571318" y="2628900"/>
            <a:ext cx="11463591" cy="11463591"/>
          </a:xfrm>
          <a:custGeom>
            <a:rect b="b" l="l" r="r" t="t"/>
            <a:pathLst>
              <a:path extrusionOk="0" h="11463591" w="11463591">
                <a:moveTo>
                  <a:pt x="0" y="0"/>
                </a:moveTo>
                <a:lnTo>
                  <a:pt x="11463592" y="0"/>
                </a:lnTo>
                <a:lnTo>
                  <a:pt x="11463592" y="11463592"/>
                </a:lnTo>
                <a:lnTo>
                  <a:pt x="0" y="11463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6567395" y="-726131"/>
            <a:ext cx="12469314" cy="12469314"/>
          </a:xfrm>
          <a:custGeom>
            <a:rect b="b" l="l" r="r" t="t"/>
            <a:pathLst>
              <a:path extrusionOk="0" h="12469314" w="12469314">
                <a:moveTo>
                  <a:pt x="0" y="0"/>
                </a:moveTo>
                <a:lnTo>
                  <a:pt x="12469314" y="0"/>
                </a:lnTo>
                <a:lnTo>
                  <a:pt x="12469314" y="12469315"/>
                </a:lnTo>
                <a:lnTo>
                  <a:pt x="0" y="12469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943046" y="895939"/>
            <a:ext cx="1218123" cy="1211479"/>
          </a:xfrm>
          <a:custGeom>
            <a:rect b="b" l="l" r="r" t="t"/>
            <a:pathLst>
              <a:path extrusionOk="0" h="1211479" w="1218123">
                <a:moveTo>
                  <a:pt x="0" y="0"/>
                </a:moveTo>
                <a:lnTo>
                  <a:pt x="1218123" y="0"/>
                </a:lnTo>
                <a:lnTo>
                  <a:pt x="1218123" y="1211479"/>
                </a:lnTo>
                <a:lnTo>
                  <a:pt x="0" y="1211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16048140" y="6569025"/>
            <a:ext cx="1211160" cy="1204554"/>
          </a:xfrm>
          <a:custGeom>
            <a:rect b="b" l="l" r="r" t="t"/>
            <a:pathLst>
              <a:path extrusionOk="0" h="1204554" w="1211160">
                <a:moveTo>
                  <a:pt x="0" y="0"/>
                </a:moveTo>
                <a:lnTo>
                  <a:pt x="1211160" y="0"/>
                </a:lnTo>
                <a:lnTo>
                  <a:pt x="1211160" y="1204554"/>
                </a:lnTo>
                <a:lnTo>
                  <a:pt x="0" y="1204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7215188" y="3879646"/>
            <a:ext cx="3857625" cy="4767916"/>
          </a:xfrm>
          <a:custGeom>
            <a:rect b="b" l="l" r="r" t="t"/>
            <a:pathLst>
              <a:path extrusionOk="0" h="4767916" w="3857625">
                <a:moveTo>
                  <a:pt x="0" y="0"/>
                </a:moveTo>
                <a:lnTo>
                  <a:pt x="3857624" y="0"/>
                </a:lnTo>
                <a:lnTo>
                  <a:pt x="3857624" y="4767915"/>
                </a:lnTo>
                <a:lnTo>
                  <a:pt x="0" y="4767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259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3698143" y="1476659"/>
            <a:ext cx="10891714" cy="1718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-1948186" y="3676803"/>
            <a:ext cx="10919226" cy="10919226"/>
          </a:xfrm>
          <a:custGeom>
            <a:rect b="b" l="l" r="r" t="t"/>
            <a:pathLst>
              <a:path extrusionOk="0" h="10919226" w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10847758" y="-385692"/>
            <a:ext cx="11451263" cy="11451263"/>
          </a:xfrm>
          <a:custGeom>
            <a:rect b="b" l="l" r="r" t="t"/>
            <a:pathLst>
              <a:path extrusionOk="0" h="11451263" w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3310932" y="-3777328"/>
            <a:ext cx="8812968" cy="8812968"/>
          </a:xfrm>
          <a:custGeom>
            <a:rect b="b" l="l" r="r" t="t"/>
            <a:pathLst>
              <a:path extrusionOk="0" h="8812968" w="8812968">
                <a:moveTo>
                  <a:pt x="0" y="0"/>
                </a:moveTo>
                <a:lnTo>
                  <a:pt x="8812968" y="0"/>
                </a:lnTo>
                <a:lnTo>
                  <a:pt x="8812968" y="8812968"/>
                </a:lnTo>
                <a:lnTo>
                  <a:pt x="0" y="8812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5477756" y="-873819"/>
            <a:ext cx="3563087" cy="3543652"/>
          </a:xfrm>
          <a:custGeom>
            <a:rect b="b" l="l" r="r" t="t"/>
            <a:pathLst>
              <a:path extrusionOk="0" h="3543652" w="3563087">
                <a:moveTo>
                  <a:pt x="0" y="0"/>
                </a:moveTo>
                <a:lnTo>
                  <a:pt x="3563088" y="0"/>
                </a:lnTo>
                <a:lnTo>
                  <a:pt x="3563088" y="3543652"/>
                </a:lnTo>
                <a:lnTo>
                  <a:pt x="0" y="354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1028700" y="1030282"/>
            <a:ext cx="703093" cy="699258"/>
          </a:xfrm>
          <a:custGeom>
            <a:rect b="b" l="l" r="r" t="t"/>
            <a:pathLst>
              <a:path extrusionOk="0" h="699258" w="703093">
                <a:moveTo>
                  <a:pt x="0" y="0"/>
                </a:moveTo>
                <a:lnTo>
                  <a:pt x="703093" y="0"/>
                </a:lnTo>
                <a:lnTo>
                  <a:pt x="703093" y="699258"/>
                </a:lnTo>
                <a:lnTo>
                  <a:pt x="0" y="699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10847758" y="3356972"/>
            <a:ext cx="9710442" cy="8229600"/>
          </a:xfrm>
          <a:custGeom>
            <a:rect b="b" l="l" r="r" t="t"/>
            <a:pathLst>
              <a:path extrusionOk="0" h="8229600" w="9710442">
                <a:moveTo>
                  <a:pt x="0" y="0"/>
                </a:moveTo>
                <a:lnTo>
                  <a:pt x="9710443" y="0"/>
                </a:lnTo>
                <a:lnTo>
                  <a:pt x="9710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364540" y="2501065"/>
            <a:ext cx="7760410" cy="9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List of Contents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1028700" y="4010513"/>
            <a:ext cx="62103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031" lvl="1" marL="734061" marR="0" rtl="0" algn="l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Clr>
                <a:srgbClr val="0C88AB"/>
              </a:buClr>
              <a:buSzPts val="3400"/>
              <a:buFont typeface="Arial"/>
              <a:buChar char="•"/>
            </a:pPr>
            <a:r>
              <a:rPr b="1" i="0" lang="en-US" sz="3400" u="none" cap="none" strike="noStrike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  <a:p>
            <a:pPr indent="-367031" lvl="1" marL="734061" marR="0" rtl="0" algn="l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Clr>
                <a:srgbClr val="0C88AB"/>
              </a:buClr>
              <a:buSzPts val="3400"/>
              <a:buFont typeface="Arial"/>
              <a:buChar char="•"/>
            </a:pPr>
            <a:r>
              <a:rPr b="1" i="0" lang="en-US" sz="3400" u="none" cap="none" strike="noStrike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Dataset sample</a:t>
            </a:r>
            <a:endParaRPr b="1" i="0" sz="3400" u="none" cap="none" strike="noStrike">
              <a:solidFill>
                <a:srgbClr val="0C88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1" lvl="1" marL="734061" marR="0" rtl="0" algn="l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Clr>
                <a:srgbClr val="0C88AB"/>
              </a:buClr>
              <a:buSzPts val="3400"/>
              <a:buFont typeface="Arial"/>
              <a:buChar char="•"/>
            </a:pPr>
            <a:r>
              <a:rPr b="1" i="0" lang="en-US" sz="3400" u="none" cap="none" strike="noStrike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/>
          </a:p>
          <a:p>
            <a:pPr indent="-367031" lvl="1" marL="734061" marR="0" rtl="0" algn="l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Clr>
                <a:srgbClr val="0C88AB"/>
              </a:buClr>
              <a:buSzPts val="3400"/>
              <a:buFont typeface="Arial"/>
              <a:buChar char="•"/>
            </a:pPr>
            <a:r>
              <a:rPr b="1" i="0" lang="en-US" sz="3400" u="none" cap="none" strike="noStrike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Swarm Plot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264192" y="4010513"/>
            <a:ext cx="4175207" cy="5569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031" lvl="1" marL="734061" marR="0" rtl="0" algn="l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Clr>
                <a:srgbClr val="0C88AB"/>
              </a:buClr>
              <a:buSzPts val="3400"/>
              <a:buFont typeface="Arial"/>
              <a:buChar char="•"/>
            </a:pPr>
            <a:r>
              <a:rPr b="1" i="0" lang="en-US" sz="3400" u="none" cap="none" strike="noStrike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3400" u="none" cap="none" strike="noStrike">
              <a:solidFill>
                <a:srgbClr val="0C88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1" lvl="1" marL="734061" marR="0" rtl="0" algn="l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Clr>
                <a:srgbClr val="0C88AB"/>
              </a:buClr>
              <a:buSzPts val="3400"/>
              <a:buFont typeface="Arial"/>
              <a:buChar char="•"/>
            </a:pPr>
            <a:r>
              <a:rPr b="1" i="0" lang="en-US" sz="3400" u="none" cap="none" strike="noStrike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/>
          </a:p>
          <a:p>
            <a:pPr indent="-367031" lvl="1" marL="734061" marR="0" rtl="0" algn="l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Clr>
                <a:srgbClr val="0C88AB"/>
              </a:buClr>
              <a:buSzPts val="3400"/>
              <a:buFont typeface="Arial"/>
              <a:buChar char="•"/>
            </a:pPr>
            <a:r>
              <a:rPr b="1" i="0" lang="en-US" sz="3400" u="none" cap="none" strike="noStrike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Performance Metrics</a:t>
            </a:r>
            <a:endParaRPr/>
          </a:p>
          <a:p>
            <a:pPr indent="-151130" lvl="1" marL="734061" marR="0" rtl="0" algn="l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rgbClr val="0C88A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367030" marR="0" rtl="0" algn="l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00" u="none" cap="none" strike="noStrike">
              <a:solidFill>
                <a:srgbClr val="0C88A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-1905813" y="3629601"/>
            <a:ext cx="10919226" cy="10919226"/>
          </a:xfrm>
          <a:custGeom>
            <a:rect b="b" l="l" r="r" t="t"/>
            <a:pathLst>
              <a:path extrusionOk="0" h="10919226" w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7125625" y="-4142213"/>
            <a:ext cx="11451263" cy="11451263"/>
          </a:xfrm>
          <a:custGeom>
            <a:rect b="b" l="l" r="r" t="t"/>
            <a:pathLst>
              <a:path extrusionOk="0" h="11451263" w="11451263">
                <a:moveTo>
                  <a:pt x="0" y="0"/>
                </a:moveTo>
                <a:lnTo>
                  <a:pt x="11451263" y="0"/>
                </a:lnTo>
                <a:lnTo>
                  <a:pt x="11451263" y="11451262"/>
                </a:lnTo>
                <a:lnTo>
                  <a:pt x="0" y="11451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552713" y="-4779128"/>
            <a:ext cx="8812968" cy="8812968"/>
          </a:xfrm>
          <a:custGeom>
            <a:rect b="b" l="l" r="r" t="t"/>
            <a:pathLst>
              <a:path extrusionOk="0" h="8812968" w="8812968">
                <a:moveTo>
                  <a:pt x="0" y="0"/>
                </a:moveTo>
                <a:lnTo>
                  <a:pt x="8812968" y="0"/>
                </a:lnTo>
                <a:lnTo>
                  <a:pt x="8812968" y="8812967"/>
                </a:lnTo>
                <a:lnTo>
                  <a:pt x="0" y="8812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11479972" y="3292224"/>
            <a:ext cx="6790852" cy="5882576"/>
          </a:xfrm>
          <a:custGeom>
            <a:rect b="b" l="l" r="r" t="t"/>
            <a:pathLst>
              <a:path extrusionOk="0" h="5882576" w="6790852">
                <a:moveTo>
                  <a:pt x="0" y="0"/>
                </a:moveTo>
                <a:lnTo>
                  <a:pt x="6790853" y="0"/>
                </a:lnTo>
                <a:lnTo>
                  <a:pt x="6790853" y="5882576"/>
                </a:lnTo>
                <a:lnTo>
                  <a:pt x="0" y="58825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2797955" y="869587"/>
            <a:ext cx="9419684" cy="9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598508" y="2616627"/>
            <a:ext cx="11218492" cy="3272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medical chatbot uses natural language processing (NLP) </a:t>
            </a:r>
            <a:endParaRPr/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quickly and accurately respond to healthcare-related </a:t>
            </a:r>
            <a:endParaRPr/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questions from users. </a:t>
            </a:r>
            <a:endParaRPr/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designed to help with common medical issues by </a:t>
            </a:r>
            <a:endParaRPr/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understanding user intents and providing </a:t>
            </a:r>
            <a:endParaRPr/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relevant information, serving as a first-line support tool. </a:t>
            </a:r>
            <a:endParaRPr/>
          </a:p>
          <a:p>
            <a:pPr indent="0" lvl="0" marL="0" marR="0" rtl="0" algn="l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12851257" y="3036724"/>
            <a:ext cx="1002585" cy="997116"/>
          </a:xfrm>
          <a:custGeom>
            <a:rect b="b" l="l" r="r" t="t"/>
            <a:pathLst>
              <a:path extrusionOk="0" h="997116" w="1002585">
                <a:moveTo>
                  <a:pt x="0" y="0"/>
                </a:moveTo>
                <a:lnTo>
                  <a:pt x="1002585" y="0"/>
                </a:lnTo>
                <a:lnTo>
                  <a:pt x="1002585" y="997116"/>
                </a:lnTo>
                <a:lnTo>
                  <a:pt x="0" y="997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-92562" y="-971983"/>
            <a:ext cx="3150714" cy="3133528"/>
          </a:xfrm>
          <a:custGeom>
            <a:rect b="b" l="l" r="r" t="t"/>
            <a:pathLst>
              <a:path extrusionOk="0" h="3133528" w="3150714">
                <a:moveTo>
                  <a:pt x="0" y="0"/>
                </a:moveTo>
                <a:lnTo>
                  <a:pt x="3150714" y="0"/>
                </a:lnTo>
                <a:lnTo>
                  <a:pt x="3150714" y="3133528"/>
                </a:lnTo>
                <a:lnTo>
                  <a:pt x="0" y="3133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2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988242" y="2466369"/>
            <a:ext cx="454095" cy="420576"/>
          </a:xfrm>
          <a:custGeom>
            <a:rect b="b" l="l" r="r" t="t"/>
            <a:pathLst>
              <a:path extrusionOk="0" h="420576" w="454095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lass with blue and white pills&#10;&#10;Description automatically generated" id="125" name="Google Shape;12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67152">
            <a:off x="846716" y="6655279"/>
            <a:ext cx="4032978" cy="2988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late with pills on it&#10;&#10;Description automatically generated" id="126" name="Google Shape;12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75508">
            <a:off x="6122599" y="6497825"/>
            <a:ext cx="4332478" cy="282461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945341" y="4117409"/>
            <a:ext cx="454095" cy="420576"/>
          </a:xfrm>
          <a:custGeom>
            <a:rect b="b" l="l" r="r" t="t"/>
            <a:pathLst>
              <a:path extrusionOk="0" h="420576" w="454095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logos with text&#10;&#10;Description automatically generated" id="128" name="Google Shape;12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08301" y="36421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11249237" y="-4246977"/>
            <a:ext cx="11451263" cy="11451263"/>
          </a:xfrm>
          <a:custGeom>
            <a:rect b="b" l="l" r="r" t="t"/>
            <a:pathLst>
              <a:path extrusionOk="0" h="11451263" w="11451263">
                <a:moveTo>
                  <a:pt x="0" y="0"/>
                </a:moveTo>
                <a:lnTo>
                  <a:pt x="11451262" y="0"/>
                </a:lnTo>
                <a:lnTo>
                  <a:pt x="11451262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1034190" y="952500"/>
            <a:ext cx="8812968" cy="8812968"/>
          </a:xfrm>
          <a:custGeom>
            <a:rect b="b" l="l" r="r" t="t"/>
            <a:pathLst>
              <a:path extrusionOk="0" h="8812968" w="8812968">
                <a:moveTo>
                  <a:pt x="0" y="0"/>
                </a:moveTo>
                <a:lnTo>
                  <a:pt x="8812968" y="0"/>
                </a:lnTo>
                <a:lnTo>
                  <a:pt x="8812968" y="8812968"/>
                </a:lnTo>
                <a:lnTo>
                  <a:pt x="0" y="8812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Dataset sample</a:t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-1948186" y="3676803"/>
            <a:ext cx="10919226" cy="10919226"/>
          </a:xfrm>
          <a:custGeom>
            <a:rect b="b" l="l" r="r" t="t"/>
            <a:pathLst>
              <a:path extrusionOk="0" h="10919226" w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617199" y="715796"/>
            <a:ext cx="1002625" cy="997156"/>
          </a:xfrm>
          <a:custGeom>
            <a:rect b="b" l="l" r="r" t="t"/>
            <a:pathLst>
              <a:path extrusionOk="0" h="997156" w="1002625">
                <a:moveTo>
                  <a:pt x="0" y="0"/>
                </a:moveTo>
                <a:lnTo>
                  <a:pt x="1002625" y="0"/>
                </a:lnTo>
                <a:lnTo>
                  <a:pt x="1002625" y="997156"/>
                </a:lnTo>
                <a:lnTo>
                  <a:pt x="0" y="997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0165204" y="-2101723"/>
            <a:ext cx="5665943" cy="5635038"/>
          </a:xfrm>
          <a:custGeom>
            <a:rect b="b" l="l" r="r" t="t"/>
            <a:pathLst>
              <a:path extrusionOk="0" h="5635038" w="5665943">
                <a:moveTo>
                  <a:pt x="0" y="0"/>
                </a:moveTo>
                <a:lnTo>
                  <a:pt x="5665943" y="0"/>
                </a:lnTo>
                <a:lnTo>
                  <a:pt x="5665943" y="5635038"/>
                </a:lnTo>
                <a:lnTo>
                  <a:pt x="0" y="5635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12613065" y="2628900"/>
            <a:ext cx="6299506" cy="6248400"/>
          </a:xfrm>
          <a:custGeom>
            <a:rect b="b" l="l" r="r" t="t"/>
            <a:pathLst>
              <a:path extrusionOk="0" h="6733311" w="6935599">
                <a:moveTo>
                  <a:pt x="0" y="0"/>
                </a:moveTo>
                <a:lnTo>
                  <a:pt x="6935599" y="0"/>
                </a:lnTo>
                <a:lnTo>
                  <a:pt x="6935599" y="6733311"/>
                </a:lnTo>
                <a:lnTo>
                  <a:pt x="0" y="6733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phone&#10;&#10;Description automatically generated" id="139" name="Google Shape;13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418" y="3008069"/>
            <a:ext cx="11494554" cy="612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-1948186" y="3676803"/>
            <a:ext cx="10919226" cy="10919226"/>
          </a:xfrm>
          <a:custGeom>
            <a:rect b="b" l="l" r="r" t="t"/>
            <a:pathLst>
              <a:path extrusionOk="0" h="10919226" w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2296075" y="352804"/>
            <a:ext cx="8812968" cy="8812968"/>
          </a:xfrm>
          <a:custGeom>
            <a:rect b="b" l="l" r="r" t="t"/>
            <a:pathLst>
              <a:path extrusionOk="0" h="8812968" w="8812968">
                <a:moveTo>
                  <a:pt x="0" y="0"/>
                </a:moveTo>
                <a:lnTo>
                  <a:pt x="8812968" y="0"/>
                </a:lnTo>
                <a:lnTo>
                  <a:pt x="8812968" y="8812968"/>
                </a:lnTo>
                <a:lnTo>
                  <a:pt x="0" y="8812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10207348" y="-4406484"/>
            <a:ext cx="11451263" cy="11451263"/>
          </a:xfrm>
          <a:custGeom>
            <a:rect b="b" l="l" r="r" t="t"/>
            <a:pathLst>
              <a:path extrusionOk="0" h="11451263" w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2647295" y="1516611"/>
            <a:ext cx="5640705" cy="8229600"/>
          </a:xfrm>
          <a:custGeom>
            <a:rect b="b" l="l" r="r" t="t"/>
            <a:pathLst>
              <a:path extrusionOk="0" h="8229600" w="5640705">
                <a:moveTo>
                  <a:pt x="0" y="0"/>
                </a:moveTo>
                <a:lnTo>
                  <a:pt x="5640705" y="0"/>
                </a:lnTo>
                <a:lnTo>
                  <a:pt x="56407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5492702" y="-1144498"/>
            <a:ext cx="3533195" cy="3513923"/>
          </a:xfrm>
          <a:custGeom>
            <a:rect b="b" l="l" r="r" t="t"/>
            <a:pathLst>
              <a:path extrusionOk="0" h="3513923" w="3533195">
                <a:moveTo>
                  <a:pt x="0" y="0"/>
                </a:moveTo>
                <a:lnTo>
                  <a:pt x="3533196" y="0"/>
                </a:lnTo>
                <a:lnTo>
                  <a:pt x="3533196" y="3513923"/>
                </a:lnTo>
                <a:lnTo>
                  <a:pt x="0" y="3513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omputer screen shot of a computer code&#10;&#10;Description automatically generated" id="149" name="Google Shape;14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951" y="2369426"/>
            <a:ext cx="6019801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number&#10;&#10;Description automatically generated" id="150" name="Google Shape;15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10399" y="2369426"/>
            <a:ext cx="4966251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7368774" y="8364593"/>
            <a:ext cx="10919226" cy="10919226"/>
          </a:xfrm>
          <a:custGeom>
            <a:rect b="b" l="l" r="r" t="t"/>
            <a:pathLst>
              <a:path extrusionOk="0" h="10919226" w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SWARM PLOT</a:t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749646" y="-3586561"/>
            <a:ext cx="8812968" cy="8812968"/>
          </a:xfrm>
          <a:custGeom>
            <a:rect b="b" l="l" r="r" t="t"/>
            <a:pathLst>
              <a:path extrusionOk="0" h="8812968" w="8812968">
                <a:moveTo>
                  <a:pt x="0" y="0"/>
                </a:moveTo>
                <a:lnTo>
                  <a:pt x="8812968" y="0"/>
                </a:lnTo>
                <a:lnTo>
                  <a:pt x="8812968" y="8812968"/>
                </a:lnTo>
                <a:lnTo>
                  <a:pt x="0" y="8812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7868175" y="-1871927"/>
            <a:ext cx="11451263" cy="11451263"/>
          </a:xfrm>
          <a:custGeom>
            <a:rect b="b" l="l" r="r" t="t"/>
            <a:pathLst>
              <a:path extrusionOk="0" h="11451263" w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5316200" y="8939869"/>
            <a:ext cx="813888" cy="809448"/>
          </a:xfrm>
          <a:custGeom>
            <a:rect b="b" l="l" r="r" t="t"/>
            <a:pathLst>
              <a:path extrusionOk="0" h="809448" w="813888">
                <a:moveTo>
                  <a:pt x="0" y="0"/>
                </a:moveTo>
                <a:lnTo>
                  <a:pt x="813888" y="0"/>
                </a:lnTo>
                <a:lnTo>
                  <a:pt x="813888" y="809448"/>
                </a:lnTo>
                <a:lnTo>
                  <a:pt x="0" y="809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913137" y="823527"/>
            <a:ext cx="1068790" cy="1062961"/>
          </a:xfrm>
          <a:custGeom>
            <a:rect b="b" l="l" r="r" t="t"/>
            <a:pathLst>
              <a:path extrusionOk="0" h="1062961" w="1068790">
                <a:moveTo>
                  <a:pt x="0" y="0"/>
                </a:moveTo>
                <a:lnTo>
                  <a:pt x="1068790" y="0"/>
                </a:lnTo>
                <a:lnTo>
                  <a:pt x="1068790" y="1062961"/>
                </a:lnTo>
                <a:lnTo>
                  <a:pt x="0" y="1062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6576881" y="823527"/>
            <a:ext cx="953773" cy="948570"/>
          </a:xfrm>
          <a:custGeom>
            <a:rect b="b" l="l" r="r" t="t"/>
            <a:pathLst>
              <a:path extrusionOk="0" h="948570" w="953773">
                <a:moveTo>
                  <a:pt x="0" y="0"/>
                </a:moveTo>
                <a:lnTo>
                  <a:pt x="953773" y="0"/>
                </a:lnTo>
                <a:lnTo>
                  <a:pt x="953773" y="948570"/>
                </a:lnTo>
                <a:lnTo>
                  <a:pt x="0" y="94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13998491" y="2093951"/>
            <a:ext cx="4289510" cy="5487949"/>
          </a:xfrm>
          <a:custGeom>
            <a:rect b="b" l="l" r="r" t="t"/>
            <a:pathLst>
              <a:path extrusionOk="0" h="7066281" w="5358597">
                <a:moveTo>
                  <a:pt x="0" y="0"/>
                </a:moveTo>
                <a:lnTo>
                  <a:pt x="5358597" y="0"/>
                </a:lnTo>
                <a:lnTo>
                  <a:pt x="5358597" y="7066281"/>
                </a:lnTo>
                <a:lnTo>
                  <a:pt x="0" y="70662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62" name="Google Shape;16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2093951"/>
            <a:ext cx="4572000" cy="6099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dots&#10;&#10;Description automatically generated with medium confidence" id="163" name="Google Shape;16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9201" y="2176857"/>
            <a:ext cx="8980534" cy="609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6966291" y="4373571"/>
            <a:ext cx="9140983" cy="9140983"/>
          </a:xfrm>
          <a:custGeom>
            <a:rect b="b" l="l" r="r" t="t"/>
            <a:pathLst>
              <a:path extrusionOk="0" h="9140983" w="9140983">
                <a:moveTo>
                  <a:pt x="0" y="0"/>
                </a:moveTo>
                <a:lnTo>
                  <a:pt x="9140982" y="0"/>
                </a:lnTo>
                <a:lnTo>
                  <a:pt x="9140982" y="9140983"/>
                </a:lnTo>
                <a:lnTo>
                  <a:pt x="0" y="9140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8240764" y="2097531"/>
            <a:ext cx="11451263" cy="11451263"/>
          </a:xfrm>
          <a:custGeom>
            <a:rect b="b" l="l" r="r" t="t"/>
            <a:pathLst>
              <a:path extrusionOk="0" h="11451263" w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BERT Sentence Transformer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3657070" y="679461"/>
            <a:ext cx="9851041" cy="999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Performance Metrics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720725" y="2320240"/>
            <a:ext cx="6159079" cy="580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TF-IDF</a:t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858898" y="719054"/>
            <a:ext cx="1068790" cy="999184"/>
          </a:xfrm>
          <a:custGeom>
            <a:rect b="b" l="l" r="r" t="t"/>
            <a:pathLst>
              <a:path extrusionOk="0" h="892815" w="897712">
                <a:moveTo>
                  <a:pt x="0" y="0"/>
                </a:moveTo>
                <a:lnTo>
                  <a:pt x="897712" y="0"/>
                </a:lnTo>
                <a:lnTo>
                  <a:pt x="897712" y="892815"/>
                </a:lnTo>
                <a:lnTo>
                  <a:pt x="0" y="892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6411320" y="808994"/>
            <a:ext cx="1068790" cy="1062961"/>
          </a:xfrm>
          <a:custGeom>
            <a:rect b="b" l="l" r="r" t="t"/>
            <a:pathLst>
              <a:path extrusionOk="0" h="1062961" w="1068790">
                <a:moveTo>
                  <a:pt x="0" y="0"/>
                </a:moveTo>
                <a:lnTo>
                  <a:pt x="1068790" y="0"/>
                </a:lnTo>
                <a:lnTo>
                  <a:pt x="1068790" y="1062960"/>
                </a:lnTo>
                <a:lnTo>
                  <a:pt x="0" y="1062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208" y="3309466"/>
            <a:ext cx="7573556" cy="89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641" y="4816298"/>
            <a:ext cx="6459680" cy="946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background with black text&#10;&#10;Description automatically generated" id="176" name="Google Shape;17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8898" y="6528065"/>
            <a:ext cx="3179364" cy="184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2025" y="3200800"/>
            <a:ext cx="10330500" cy="101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background with black text&#10;&#10;Description automatically generated" id="178" name="Google Shape;178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82590" y="5205905"/>
            <a:ext cx="3076881" cy="192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82590" y="8176010"/>
            <a:ext cx="5264850" cy="68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856353" y="2781300"/>
            <a:ext cx="11463591" cy="11463591"/>
          </a:xfrm>
          <a:custGeom>
            <a:rect b="b" l="l" r="r" t="t"/>
            <a:pathLst>
              <a:path extrusionOk="0" h="11463591" w="11463591">
                <a:moveTo>
                  <a:pt x="0" y="0"/>
                </a:moveTo>
                <a:lnTo>
                  <a:pt x="11463592" y="0"/>
                </a:lnTo>
                <a:lnTo>
                  <a:pt x="11463592" y="11463592"/>
                </a:lnTo>
                <a:lnTo>
                  <a:pt x="0" y="11463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chatbot uses NLP to answer healthcare questions.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Simplifies early medical support access.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Jupyter  Notebook includes code and development details: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---Data processing.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---Model training.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---Interaction setup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4621774" y="-2933700"/>
            <a:ext cx="12469314" cy="12469314"/>
          </a:xfrm>
          <a:custGeom>
            <a:rect b="b" l="l" r="r" t="t"/>
            <a:pathLst>
              <a:path extrusionOk="0" h="12469314" w="12469314">
                <a:moveTo>
                  <a:pt x="0" y="0"/>
                </a:moveTo>
                <a:lnTo>
                  <a:pt x="12469314" y="0"/>
                </a:lnTo>
                <a:lnTo>
                  <a:pt x="12469314" y="12469314"/>
                </a:lnTo>
                <a:lnTo>
                  <a:pt x="0" y="12469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9416140" y="1413178"/>
            <a:ext cx="952267" cy="947073"/>
          </a:xfrm>
          <a:custGeom>
            <a:rect b="b" l="l" r="r" t="t"/>
            <a:pathLst>
              <a:path extrusionOk="0" h="947073" w="952267">
                <a:moveTo>
                  <a:pt x="0" y="0"/>
                </a:moveTo>
                <a:lnTo>
                  <a:pt x="952267" y="0"/>
                </a:lnTo>
                <a:lnTo>
                  <a:pt x="952267" y="947073"/>
                </a:lnTo>
                <a:lnTo>
                  <a:pt x="0" y="947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42113" y="510462"/>
            <a:ext cx="907667" cy="902716"/>
          </a:xfrm>
          <a:custGeom>
            <a:rect b="b" l="l" r="r" t="t"/>
            <a:pathLst>
              <a:path extrusionOk="0" h="902716" w="907667">
                <a:moveTo>
                  <a:pt x="0" y="0"/>
                </a:moveTo>
                <a:lnTo>
                  <a:pt x="907667" y="0"/>
                </a:lnTo>
                <a:lnTo>
                  <a:pt x="907667" y="902716"/>
                </a:lnTo>
                <a:lnTo>
                  <a:pt x="0" y="902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10958308" y="1207265"/>
            <a:ext cx="8043874" cy="8558197"/>
          </a:xfrm>
          <a:custGeom>
            <a:rect b="b" l="l" r="r" t="t"/>
            <a:pathLst>
              <a:path extrusionOk="0" h="8229600" w="10483567">
                <a:moveTo>
                  <a:pt x="0" y="0"/>
                </a:moveTo>
                <a:lnTo>
                  <a:pt x="10483567" y="0"/>
                </a:lnTo>
                <a:lnTo>
                  <a:pt x="104835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898523" y="1422893"/>
            <a:ext cx="8336490" cy="9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415065" y="3723580"/>
            <a:ext cx="454095" cy="420576"/>
          </a:xfrm>
          <a:custGeom>
            <a:rect b="b" l="l" r="r" t="t"/>
            <a:pathLst>
              <a:path extrusionOk="0" h="420576" w="454095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444428" y="4700611"/>
            <a:ext cx="454095" cy="420576"/>
          </a:xfrm>
          <a:custGeom>
            <a:rect b="b" l="l" r="r" t="t"/>
            <a:pathLst>
              <a:path extrusionOk="0" h="420576" w="454095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444428" y="5701327"/>
            <a:ext cx="454095" cy="420576"/>
          </a:xfrm>
          <a:custGeom>
            <a:rect b="b" l="l" r="r" t="t"/>
            <a:pathLst>
              <a:path extrusionOk="0" h="420576" w="454095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/>
          <p:nvPr/>
        </p:nvSpPr>
        <p:spPr>
          <a:xfrm>
            <a:off x="-714648" y="3634929"/>
            <a:ext cx="10919226" cy="10919226"/>
          </a:xfrm>
          <a:custGeom>
            <a:rect b="b" l="l" r="r" t="t"/>
            <a:pathLst>
              <a:path extrusionOk="0" h="10919226" w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1293904" y="-3377784"/>
            <a:ext cx="9140983" cy="9140983"/>
          </a:xfrm>
          <a:custGeom>
            <a:rect b="b" l="l" r="r" t="t"/>
            <a:pathLst>
              <a:path extrusionOk="0" h="9140983" w="9140983">
                <a:moveTo>
                  <a:pt x="0" y="0"/>
                </a:moveTo>
                <a:lnTo>
                  <a:pt x="9140982" y="0"/>
                </a:lnTo>
                <a:lnTo>
                  <a:pt x="9140982" y="9140983"/>
                </a:lnTo>
                <a:lnTo>
                  <a:pt x="0" y="9140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8364419" y="-897563"/>
            <a:ext cx="11451263" cy="11451263"/>
          </a:xfrm>
          <a:custGeom>
            <a:rect b="b" l="l" r="r" t="t"/>
            <a:pathLst>
              <a:path extrusionOk="0" h="11451263" w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1293904" y="2644498"/>
            <a:ext cx="5504811" cy="6193880"/>
          </a:xfrm>
          <a:custGeom>
            <a:rect b="b" l="l" r="r" t="t"/>
            <a:pathLst>
              <a:path extrusionOk="0" h="6193880" w="5504811">
                <a:moveTo>
                  <a:pt x="0" y="0"/>
                </a:moveTo>
                <a:lnTo>
                  <a:pt x="5504811" y="0"/>
                </a:lnTo>
                <a:lnTo>
                  <a:pt x="5504811" y="6193881"/>
                </a:lnTo>
                <a:lnTo>
                  <a:pt x="0" y="61938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7782775" y="2862147"/>
            <a:ext cx="489491" cy="453358"/>
          </a:xfrm>
          <a:custGeom>
            <a:rect b="b" l="l" r="r" t="t"/>
            <a:pathLst>
              <a:path extrusionOk="0" h="453358" w="489491">
                <a:moveTo>
                  <a:pt x="0" y="0"/>
                </a:moveTo>
                <a:lnTo>
                  <a:pt x="489490" y="0"/>
                </a:lnTo>
                <a:lnTo>
                  <a:pt x="489490" y="453359"/>
                </a:lnTo>
                <a:lnTo>
                  <a:pt x="0" y="453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7808971" y="8353166"/>
            <a:ext cx="489491" cy="453358"/>
          </a:xfrm>
          <a:custGeom>
            <a:rect b="b" l="l" r="r" t="t"/>
            <a:pathLst>
              <a:path extrusionOk="0" h="453358" w="489491">
                <a:moveTo>
                  <a:pt x="0" y="0"/>
                </a:moveTo>
                <a:lnTo>
                  <a:pt x="489491" y="0"/>
                </a:lnTo>
                <a:lnTo>
                  <a:pt x="489491" y="453358"/>
                </a:lnTo>
                <a:lnTo>
                  <a:pt x="0" y="453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7770143" y="1047750"/>
            <a:ext cx="7391178" cy="9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C88AB"/>
                </a:solidFill>
                <a:latin typeface="Calibri"/>
                <a:ea typeface="Calibri"/>
                <a:cs typeface="Calibri"/>
                <a:sym typeface="Calibri"/>
              </a:rPr>
              <a:t>Future Scope:</a:t>
            </a:r>
            <a:endParaRPr/>
          </a:p>
        </p:txBody>
      </p:sp>
      <p:sp>
        <p:nvSpPr>
          <p:cNvPr id="204" name="Google Shape;204;p21"/>
          <p:cNvSpPr txBox="1"/>
          <p:nvPr/>
        </p:nvSpPr>
        <p:spPr>
          <a:xfrm>
            <a:off x="8461090" y="3569988"/>
            <a:ext cx="8798210" cy="428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00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8461090" y="6395606"/>
            <a:ext cx="8798210" cy="428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00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15489067" y="-1246560"/>
            <a:ext cx="3987899" cy="3966147"/>
          </a:xfrm>
          <a:custGeom>
            <a:rect b="b" l="l" r="r" t="t"/>
            <a:pathLst>
              <a:path extrusionOk="0" h="3966147" w="3987899">
                <a:moveTo>
                  <a:pt x="0" y="0"/>
                </a:moveTo>
                <a:lnTo>
                  <a:pt x="3987899" y="0"/>
                </a:lnTo>
                <a:lnTo>
                  <a:pt x="3987899" y="3966147"/>
                </a:lnTo>
                <a:lnTo>
                  <a:pt x="0" y="3966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/>
          <p:nvPr/>
        </p:nvSpPr>
        <p:spPr>
          <a:xfrm flipH="1">
            <a:off x="-1188966" y="-1246560"/>
            <a:ext cx="3987899" cy="3966147"/>
          </a:xfrm>
          <a:custGeom>
            <a:rect b="b" l="l" r="r" t="t"/>
            <a:pathLst>
              <a:path extrusionOk="0" h="3966147" w="3987899">
                <a:moveTo>
                  <a:pt x="3987899" y="0"/>
                </a:moveTo>
                <a:lnTo>
                  <a:pt x="0" y="0"/>
                </a:lnTo>
                <a:lnTo>
                  <a:pt x="0" y="3966147"/>
                </a:lnTo>
                <a:lnTo>
                  <a:pt x="3987899" y="3966147"/>
                </a:lnTo>
                <a:lnTo>
                  <a:pt x="3987899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8324658" y="2644498"/>
            <a:ext cx="9506142" cy="704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Personalized Care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Tailor advice using user data and real-time health monitoring.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Telemedicine Integration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Bridge patients and doctors for remote consultations.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AI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predictive diagnostics and multilingual support.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7782775" y="5601461"/>
            <a:ext cx="489491" cy="453358"/>
          </a:xfrm>
          <a:custGeom>
            <a:rect b="b" l="l" r="r" t="t"/>
            <a:pathLst>
              <a:path extrusionOk="0" h="453358" w="489491">
                <a:moveTo>
                  <a:pt x="0" y="0"/>
                </a:moveTo>
                <a:lnTo>
                  <a:pt x="489491" y="0"/>
                </a:lnTo>
                <a:lnTo>
                  <a:pt x="489491" y="453358"/>
                </a:lnTo>
                <a:lnTo>
                  <a:pt x="0" y="453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